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6805613" cy="9939338"/>
  <p:defaultTextStyle>
    <a:defPPr>
      <a:defRPr lang="de-DE"/>
    </a:defPPr>
    <a:lvl1pPr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1pPr>
    <a:lvl2pPr marL="2079422" indent="-1624005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2pPr>
    <a:lvl3pPr marL="4158842" indent="-324800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3pPr>
    <a:lvl4pPr marL="6239844" indent="-4873594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4pPr>
    <a:lvl5pPr marL="8319266" indent="-6497598" algn="l" defTabSz="4158842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5pPr>
    <a:lvl6pPr marL="227708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6pPr>
    <a:lvl7pPr marL="2732502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7pPr>
    <a:lvl8pPr marL="3187918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8pPr>
    <a:lvl9pPr marL="3643335" algn="l" defTabSz="455417" rtl="0" eaLnBrk="1" latinLnBrk="0" hangingPunct="1">
      <a:defRPr sz="8200" kern="1200">
        <a:solidFill>
          <a:schemeClr val="tx1"/>
        </a:solidFill>
        <a:latin typeface="Arial" pitchFamily="-72" charset="0"/>
        <a:ea typeface="ヒラギノ角ゴ Pro W3" pitchFamily="-72" charset="-128"/>
        <a:cs typeface="ヒラギノ角ゴ Pro W3" pitchFamily="-7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4" autoAdjust="0"/>
  </p:normalViewPr>
  <p:slideViewPr>
    <p:cSldViewPr>
      <p:cViewPr>
        <p:scale>
          <a:sx n="50" d="100"/>
          <a:sy n="50" d="100"/>
        </p:scale>
        <p:origin x="-664" y="5968"/>
      </p:cViewPr>
      <p:guideLst>
        <p:guide orient="horz" pos="13483"/>
        <p:guide pos="9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35CC769-BC03-4B49-8D1F-BF47968C6881}" type="datetimeFigureOut">
              <a:rPr lang="de-DE"/>
              <a:pPr>
                <a:defRPr/>
              </a:pPr>
              <a:t>07.05.13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084388" y="744538"/>
            <a:ext cx="26368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93" tIns="46396" rIns="92793" bIns="4639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2793" tIns="46396" rIns="92793" bIns="46396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l" defTabSz="423819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2793" tIns="46396" rIns="92793" bIns="46396" rtlCol="0" anchor="b"/>
          <a:lstStyle>
            <a:lvl1pPr algn="r" defTabSz="4238195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395A206-6D70-4D9E-9935-C3F933E64A8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259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ヒラギノ角ゴ Pro W3" pitchFamily="-72" charset="-128"/>
      </a:defRPr>
    </a:lvl1pPr>
    <a:lvl2pPr marL="207942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2pPr>
    <a:lvl3pPr marL="4158842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3pPr>
    <a:lvl4pPr marL="6239844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4pPr>
    <a:lvl5pPr marL="8319266" algn="l" defTabSz="4158842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ヒラギノ角ゴ Pro W3" pitchFamily="-72" charset="-128"/>
        <a:cs typeface="+mn-cs"/>
      </a:defRPr>
    </a:lvl5pPr>
    <a:lvl6pPr marL="10400356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480428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560499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640570" algn="l" defTabSz="4160143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084388" y="744538"/>
            <a:ext cx="2636837" cy="3727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/>
          </a:p>
        </p:txBody>
      </p:sp>
      <p:sp>
        <p:nvSpPr>
          <p:cNvPr id="15363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236870" fontAlgn="base">
              <a:spcBef>
                <a:spcPct val="0"/>
              </a:spcBef>
              <a:spcAft>
                <a:spcPct val="0"/>
              </a:spcAft>
            </a:pPr>
            <a:fld id="{BFDEDDF4-077D-4D22-861C-6B3632154B32}" type="slidenum">
              <a:rPr lang="de-DE">
                <a:ea typeface="ヒラギノ角ゴ Pro W3" pitchFamily="-72" charset="-128"/>
                <a:cs typeface="ヒラギノ角ゴ Pro W3" pitchFamily="-72" charset="-128"/>
              </a:rPr>
              <a:pPr defTabSz="423687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dirty="0">
              <a:ea typeface="ヒラギノ角ゴ Pro W3" pitchFamily="-72" charset="-128"/>
              <a:cs typeface="ヒラギノ角ゴ Pro W3" pitchFamily="-7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60333" y="13254653"/>
            <a:ext cx="25617106" cy="91458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20667" y="24178364"/>
            <a:ext cx="21096440" cy="109039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0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0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0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2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71D886-8766-439F-A607-93332CEEF06F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79CD4-92AE-42C8-AC73-DD632D3441D6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BA7F8B-542A-46B5-B1CE-32BADD850283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E7D147-02DD-49B2-928F-5A60EB1C886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6387412" y="2281542"/>
            <a:ext cx="5085751" cy="485345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30169" y="2281542"/>
            <a:ext cx="14754952" cy="48534511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C13EA9-9450-4D53-B414-A324D143412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F36483-31FC-4822-8B27-594F8E750CD1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E4F3C0-A251-4B11-9DBE-3492B0591BC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C42601-8297-4A80-B054-B4300289B58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0677" y="27417951"/>
            <a:ext cx="25617106" cy="8474280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80677" y="18084398"/>
            <a:ext cx="25617106" cy="93335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007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014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4021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2028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00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4804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56049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4057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1A1F0E-5F21-4DC0-A4AB-BE4D7DEFF3B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1C5E70-33BE-4467-8686-3FDCE739B798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30169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1552815" y="13274400"/>
            <a:ext cx="9920349" cy="3754165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1F3414-7D3D-4869-B083-B74AAE7B3E8A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F04E53-C13B-4025-9E0A-DD1C9E098B9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0" y="1708688"/>
            <a:ext cx="27123994" cy="7111284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06892" y="9550852"/>
            <a:ext cx="13316083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06892" y="13531191"/>
            <a:ext cx="13316083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09572" y="9550852"/>
            <a:ext cx="13321312" cy="3980339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0071" indent="0">
              <a:buNone/>
              <a:defRPr sz="9100" b="1"/>
            </a:lvl2pPr>
            <a:lvl3pPr marL="4160143" indent="0">
              <a:buNone/>
              <a:defRPr sz="8200" b="1"/>
            </a:lvl3pPr>
            <a:lvl4pPr marL="6240214" indent="0">
              <a:buNone/>
              <a:defRPr sz="7300" b="1"/>
            </a:lvl4pPr>
            <a:lvl5pPr marL="8320285" indent="0">
              <a:buNone/>
              <a:defRPr sz="7300" b="1"/>
            </a:lvl5pPr>
            <a:lvl6pPr marL="10400356" indent="0">
              <a:buNone/>
              <a:defRPr sz="7300" b="1"/>
            </a:lvl6pPr>
            <a:lvl7pPr marL="12480428" indent="0">
              <a:buNone/>
              <a:defRPr sz="7300" b="1"/>
            </a:lvl7pPr>
            <a:lvl8pPr marL="14560499" indent="0">
              <a:buNone/>
              <a:defRPr sz="7300" b="1"/>
            </a:lvl8pPr>
            <a:lvl9pPr marL="16640570" indent="0">
              <a:buNone/>
              <a:defRPr sz="73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09572" y="13531191"/>
            <a:ext cx="13321312" cy="24583316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2A2D5D-0352-4A29-8675-BFFB528E1E81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95BC05-6700-4DD0-A3DA-2BCE0B873B8B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675300-4AB4-42F8-AC6B-D6331CFE193B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BC787-B2D0-45B8-AF95-377B04C4742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E3ADF5-6EB7-480F-85DA-300AD0DFB03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E1436-891A-435B-BED9-6E8B803E823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06891" y="1698810"/>
            <a:ext cx="9915120" cy="72298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783033" y="1698812"/>
            <a:ext cx="16847853" cy="36415703"/>
          </a:xfrm>
        </p:spPr>
        <p:txBody>
          <a:bodyPr/>
          <a:lstStyle>
            <a:lvl1pPr>
              <a:defRPr sz="145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06891" y="8928616"/>
            <a:ext cx="9915120" cy="29185898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0E2D40-8D13-446B-A0C0-4BA2482D7034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D7EC0C-3722-4AED-92E9-752DE716EC1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07215" y="29867394"/>
            <a:ext cx="18082663" cy="352601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07215" y="3812438"/>
            <a:ext cx="18082663" cy="25600620"/>
          </a:xfrm>
        </p:spPr>
        <p:txBody>
          <a:bodyPr lIns="416014" tIns="208008" rIns="416014" bIns="208008" rtlCol="0">
            <a:normAutofit/>
          </a:bodyPr>
          <a:lstStyle>
            <a:lvl1pPr marL="0" indent="0">
              <a:buNone/>
              <a:defRPr sz="14500"/>
            </a:lvl1pPr>
            <a:lvl2pPr marL="2080071" indent="0">
              <a:buNone/>
              <a:defRPr sz="12800"/>
            </a:lvl2pPr>
            <a:lvl3pPr marL="4160143" indent="0">
              <a:buNone/>
              <a:defRPr sz="11000"/>
            </a:lvl3pPr>
            <a:lvl4pPr marL="6240214" indent="0">
              <a:buNone/>
              <a:defRPr sz="9100"/>
            </a:lvl4pPr>
            <a:lvl5pPr marL="8320285" indent="0">
              <a:buNone/>
              <a:defRPr sz="9100"/>
            </a:lvl5pPr>
            <a:lvl6pPr marL="10400356" indent="0">
              <a:buNone/>
              <a:defRPr sz="9100"/>
            </a:lvl6pPr>
            <a:lvl7pPr marL="12480428" indent="0">
              <a:buNone/>
              <a:defRPr sz="9100"/>
            </a:lvl7pPr>
            <a:lvl8pPr marL="14560499" indent="0">
              <a:buNone/>
              <a:defRPr sz="9100"/>
            </a:lvl8pPr>
            <a:lvl9pPr marL="16640570" indent="0">
              <a:buNone/>
              <a:defRPr sz="91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07215" y="33393411"/>
            <a:ext cx="18082663" cy="5007524"/>
          </a:xfrm>
        </p:spPr>
        <p:txBody>
          <a:bodyPr/>
          <a:lstStyle>
            <a:lvl1pPr marL="0" indent="0">
              <a:buNone/>
              <a:defRPr sz="6400"/>
            </a:lvl1pPr>
            <a:lvl2pPr marL="2080071" indent="0">
              <a:buNone/>
              <a:defRPr sz="5500"/>
            </a:lvl2pPr>
            <a:lvl3pPr marL="4160143" indent="0">
              <a:buNone/>
              <a:defRPr sz="4600"/>
            </a:lvl3pPr>
            <a:lvl4pPr marL="6240214" indent="0">
              <a:buNone/>
              <a:defRPr sz="4100"/>
            </a:lvl4pPr>
            <a:lvl5pPr marL="8320285" indent="0">
              <a:buNone/>
              <a:defRPr sz="4100"/>
            </a:lvl5pPr>
            <a:lvl6pPr marL="10400356" indent="0">
              <a:buNone/>
              <a:defRPr sz="4100"/>
            </a:lvl6pPr>
            <a:lvl7pPr marL="12480428" indent="0">
              <a:buNone/>
              <a:defRPr sz="4100"/>
            </a:lvl7pPr>
            <a:lvl8pPr marL="14560499" indent="0">
              <a:buNone/>
              <a:defRPr sz="4100"/>
            </a:lvl8pPr>
            <a:lvl9pPr marL="16640570" indent="0">
              <a:buNone/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1756FA-0049-4464-A6A0-CB244E7135D9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D16C64-F547-45A5-B4B5-B755B501A477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5265" y="1715189"/>
            <a:ext cx="27249449" cy="713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5265" y="9988921"/>
            <a:ext cx="27249449" cy="2825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51526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3E64C6E0-3B50-4434-9812-C8F6C3FB56C0}" type="datetimeFigureOut">
              <a:rPr lang="de-DE"/>
              <a:pPr/>
              <a:t>07.05.13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0346133" y="39675616"/>
            <a:ext cx="9587711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ct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21701915" y="39675616"/>
            <a:ext cx="7062799" cy="22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95" tIns="208798" rIns="417595" bIns="208798" numCol="1" anchor="ctr" anchorCtr="0" compatLnSpc="1">
            <a:prstTxWarp prst="textNoShape">
              <a:avLst/>
            </a:prstTxWarp>
          </a:bodyPr>
          <a:lstStyle>
            <a:lvl1pPr algn="r" defTabSz="4174655">
              <a:defRPr sz="5500">
                <a:solidFill>
                  <a:srgbClr val="898989"/>
                </a:solidFill>
                <a:latin typeface="Calibri" pitchFamily="-72" charset="0"/>
              </a:defRPr>
            </a:lvl1pPr>
          </a:lstStyle>
          <a:p>
            <a:fld id="{2943CF14-08CE-483B-9201-7D28E308577D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17465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ヒラギノ角ゴ Pro W3" pitchFamily="-72" charset="-128"/>
          <a:cs typeface="ヒラギノ角ゴ Pro W3" pitchFamily="-72" charset="-128"/>
        </a:defRPr>
      </a:lvl1pPr>
      <a:lvl2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2pPr>
      <a:lvl3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3pPr>
      <a:lvl4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4pPr>
      <a:lvl5pPr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5pPr>
      <a:lvl6pPr marL="455417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6pPr>
      <a:lvl7pPr marL="910834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7pPr>
      <a:lvl8pPr marL="1366251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8pPr>
      <a:lvl9pPr marL="1821668" algn="ctr" defTabSz="417465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-72" charset="0"/>
          <a:ea typeface="ヒラギノ角ゴ Pro W3" pitchFamily="-72" charset="-128"/>
          <a:cs typeface="ヒラギノ角ゴ Pro W3" pitchFamily="-72" charset="-128"/>
        </a:defRPr>
      </a:lvl9pPr>
    </p:titleStyle>
    <p:bodyStyle>
      <a:lvl1pPr marL="1565496" indent="-1565496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4600" kern="1200">
          <a:solidFill>
            <a:schemeClr val="tx1"/>
          </a:solidFill>
          <a:latin typeface="+mn-lt"/>
          <a:ea typeface="ヒラギノ角ゴ Pro W3" pitchFamily="-72" charset="-128"/>
          <a:cs typeface="ヒラギノ角ゴ Pro W3" pitchFamily="-72" charset="-128"/>
        </a:defRPr>
      </a:lvl1pPr>
      <a:lvl2pPr marL="3391908" indent="-1304580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128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2pPr>
      <a:lvl3pPr marL="5218319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•"/>
        <a:defRPr sz="110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3pPr>
      <a:lvl4pPr marL="730564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–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4pPr>
      <a:lvl5pPr marL="9394556" indent="-1042083" algn="l" defTabSz="4174655" rtl="0" fontAlgn="base">
        <a:spcBef>
          <a:spcPct val="20000"/>
        </a:spcBef>
        <a:spcAft>
          <a:spcPct val="0"/>
        </a:spcAft>
        <a:buFont typeface="Arial" pitchFamily="-72" charset="0"/>
        <a:buChar char="»"/>
        <a:defRPr sz="9100" kern="1200">
          <a:solidFill>
            <a:schemeClr val="tx1"/>
          </a:solidFill>
          <a:latin typeface="+mn-lt"/>
          <a:ea typeface="ヒラギノ角ゴ Pro W3" pitchFamily="-72" charset="-128"/>
          <a:cs typeface="+mn-cs"/>
        </a:defRPr>
      </a:lvl5pPr>
      <a:lvl6pPr marL="11440392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20463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00535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680606" indent="-1040036" algn="l" defTabSz="4160143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0071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0143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214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20285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00356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80428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60499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40570" algn="l" defTabSz="4160143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/>
          <p:nvPr/>
        </p:nvGrpSpPr>
        <p:grpSpPr>
          <a:xfrm>
            <a:off x="1" y="37050366"/>
            <a:ext cx="30279975" cy="5758159"/>
            <a:chOff x="0" y="37050367"/>
            <a:chExt cx="30279975" cy="5758158"/>
          </a:xfrm>
        </p:grpSpPr>
        <p:sp>
          <p:nvSpPr>
            <p:cNvPr id="19" name="Rechteck 18"/>
            <p:cNvSpPr/>
            <p:nvPr/>
          </p:nvSpPr>
          <p:spPr>
            <a:xfrm>
              <a:off x="0" y="37050367"/>
              <a:ext cx="30279975" cy="4306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52" name="Picture 4" descr="M:\Dokumente und Einstellungen\koelbel\Desktop\Unten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7407850"/>
              <a:ext cx="30279975" cy="5400675"/>
            </a:xfrm>
            <a:prstGeom prst="rect">
              <a:avLst/>
            </a:prstGeom>
            <a:noFill/>
          </p:spPr>
        </p:pic>
      </p:grpSp>
      <p:grpSp>
        <p:nvGrpSpPr>
          <p:cNvPr id="17" name="Gruppieren 16"/>
          <p:cNvGrpSpPr/>
          <p:nvPr/>
        </p:nvGrpSpPr>
        <p:grpSpPr>
          <a:xfrm>
            <a:off x="1" y="1"/>
            <a:ext cx="30279975" cy="5758157"/>
            <a:chOff x="0" y="0"/>
            <a:chExt cx="30422850" cy="5777162"/>
          </a:xfrm>
        </p:grpSpPr>
        <p:grpSp>
          <p:nvGrpSpPr>
            <p:cNvPr id="15" name="Gruppieren 14"/>
            <p:cNvGrpSpPr/>
            <p:nvPr/>
          </p:nvGrpSpPr>
          <p:grpSpPr>
            <a:xfrm>
              <a:off x="0" y="0"/>
              <a:ext cx="30422850" cy="5400675"/>
              <a:chOff x="0" y="0"/>
              <a:chExt cx="30422850" cy="5400675"/>
            </a:xfrm>
          </p:grpSpPr>
          <p:pic>
            <p:nvPicPr>
              <p:cNvPr id="12" name="Picture 4" descr="M:\Dokumente und Einstellungen\koelbel\Desktop\Oben.jpg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30422850" cy="5400675"/>
              </a:xfrm>
              <a:prstGeom prst="rect">
                <a:avLst/>
              </a:prstGeom>
              <a:noFill/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9353509" y="1313860"/>
                <a:ext cx="11644394" cy="926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5400" dirty="0" smtClean="0">
                    <a:solidFill>
                      <a:schemeClr val="bg1"/>
                    </a:solidFill>
                  </a:rPr>
                  <a:t>Wintersemester 2012/13</a:t>
                </a:r>
                <a:endParaRPr lang="de-DE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Rechteck 15"/>
            <p:cNvSpPr/>
            <p:nvPr/>
          </p:nvSpPr>
          <p:spPr>
            <a:xfrm>
              <a:off x="0" y="5345114"/>
              <a:ext cx="30422850" cy="4320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7247609" y="37899855"/>
            <a:ext cx="15869968" cy="28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083" tIns="45542" rIns="91083" bIns="45542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800" dirty="0" smtClean="0">
                <a:latin typeface="Calibri" pitchFamily="-72" charset="0"/>
              </a:rPr>
              <a:t>Dr. H. </a:t>
            </a:r>
            <a:r>
              <a:rPr lang="de-DE" sz="4800" dirty="0" err="1" smtClean="0">
                <a:latin typeface="Calibri" pitchFamily="-72" charset="0"/>
              </a:rPr>
              <a:t>Brosenne</a:t>
            </a:r>
            <a:r>
              <a:rPr lang="de-DE" sz="4800" dirty="0" smtClean="0">
                <a:latin typeface="Calibri" pitchFamily="-72" charset="0"/>
              </a:rPr>
              <a:t>, S. Hartung, C. Garbrecht, D. </a:t>
            </a:r>
            <a:r>
              <a:rPr lang="de-DE" sz="4800" dirty="0" err="1" smtClean="0">
                <a:latin typeface="Calibri" pitchFamily="-72" charset="0"/>
              </a:rPr>
              <a:t>Garthen</a:t>
            </a:r>
            <a:r>
              <a:rPr lang="de-DE" sz="4800" dirty="0" smtClean="0">
                <a:latin typeface="Calibri" pitchFamily="-72" charset="0"/>
              </a:rPr>
              <a:t>,</a:t>
            </a:r>
          </a:p>
          <a:p>
            <a:pPr algn="ctr"/>
            <a:r>
              <a:rPr lang="de-DE" sz="4800" dirty="0" smtClean="0">
                <a:latin typeface="Calibri" pitchFamily="-72" charset="0"/>
              </a:rPr>
              <a:t>T. Kämmerer, R. Martinjak, C. </a:t>
            </a:r>
            <a:r>
              <a:rPr lang="de-DE" sz="4800" dirty="0" err="1" smtClean="0">
                <a:latin typeface="Calibri" pitchFamily="-72" charset="0"/>
              </a:rPr>
              <a:t>Rauterberg</a:t>
            </a:r>
            <a:r>
              <a:rPr lang="de-DE" sz="4800" dirty="0" smtClean="0">
                <a:latin typeface="Calibri" pitchFamily="-72" charset="0"/>
              </a:rPr>
              <a:t>, A. </a:t>
            </a:r>
            <a:r>
              <a:rPr lang="de-DE" sz="4800" dirty="0" err="1" smtClean="0">
                <a:latin typeface="Calibri" pitchFamily="-72" charset="0"/>
              </a:rPr>
              <a:t>Zdziarstek</a:t>
            </a:r>
            <a:endParaRPr lang="de-DE" sz="4800" dirty="0" smtClean="0">
              <a:latin typeface="Calibri" pitchFamily="-72" charset="0"/>
            </a:endParaRPr>
          </a:p>
          <a:p>
            <a:pPr algn="ctr"/>
            <a:r>
              <a:rPr lang="de-DE" sz="2000" dirty="0" smtClean="0">
                <a:latin typeface="Calibri" pitchFamily="-72" charset="0"/>
              </a:rPr>
              <a:t> </a:t>
            </a:r>
            <a:r>
              <a:rPr lang="de-DE" sz="7200" dirty="0">
                <a:latin typeface="Calibri" pitchFamily="-72" charset="0"/>
              </a:rPr>
              <a:t/>
            </a:r>
            <a:br>
              <a:rPr lang="de-DE" sz="7200" dirty="0">
                <a:latin typeface="Calibri" pitchFamily="-72" charset="0"/>
              </a:rPr>
            </a:br>
            <a:r>
              <a:rPr lang="de-DE" sz="3200" i="1" dirty="0" smtClean="0">
                <a:latin typeface="Calibri" pitchFamily="-72" charset="0"/>
              </a:rPr>
              <a:t>Institut für Informatik, Fakultät für Mathematik und Informatik,</a:t>
            </a:r>
          </a:p>
          <a:p>
            <a:pPr algn="ctr"/>
            <a:r>
              <a:rPr lang="de-DE" sz="3200" i="1" dirty="0" smtClean="0">
                <a:latin typeface="Calibri" pitchFamily="-72" charset="0"/>
              </a:rPr>
              <a:t>Georg</a:t>
            </a:r>
            <a:r>
              <a:rPr lang="de-DE" sz="3200" i="1" dirty="0">
                <a:latin typeface="Calibri" pitchFamily="-72" charset="0"/>
              </a:rPr>
              <a:t>-August-Universität </a:t>
            </a:r>
            <a:r>
              <a:rPr lang="de-DE" sz="3200" i="1" dirty="0" smtClean="0">
                <a:latin typeface="Calibri" pitchFamily="-72" charset="0"/>
              </a:rPr>
              <a:t>Göttingen</a:t>
            </a:r>
            <a:endParaRPr lang="de-DE" sz="3200" i="1" dirty="0">
              <a:latin typeface="Calibri" pitchFamily="-72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1522721" y="2600229"/>
            <a:ext cx="27002962" cy="2715566"/>
          </a:xfrm>
        </p:spPr>
        <p:txBody>
          <a:bodyPr anchor="t"/>
          <a:lstStyle/>
          <a:p>
            <a:pPr>
              <a:spcAft>
                <a:spcPts val="4197"/>
              </a:spcAft>
            </a:pPr>
            <a:r>
              <a:rPr lang="de-DE" sz="11500" dirty="0" smtClean="0">
                <a:solidFill>
                  <a:schemeClr val="bg1"/>
                </a:solidFill>
              </a:rPr>
              <a:t>Entfernungsmessung in Funknetzwerken</a:t>
            </a:r>
            <a:endParaRPr lang="de-DE" sz="4800" i="1" dirty="0" smtClean="0">
              <a:solidFill>
                <a:schemeClr val="bg1"/>
              </a:solidFill>
            </a:endParaRPr>
          </a:p>
        </p:txBody>
      </p:sp>
      <p:pic>
        <p:nvPicPr>
          <p:cNvPr id="2" name="Bild 1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7" y="22700406"/>
            <a:ext cx="12618058" cy="13855122"/>
          </a:xfrm>
          <a:prstGeom prst="rect">
            <a:avLst/>
          </a:prstGeom>
        </p:spPr>
      </p:pic>
      <p:pic>
        <p:nvPicPr>
          <p:cNvPr id="18" name="Bild 17" descr="mote_final_noShadow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91" y="7362702"/>
            <a:ext cx="5902085" cy="6480720"/>
          </a:xfrm>
          <a:prstGeom prst="rect">
            <a:avLst/>
          </a:prstGeom>
        </p:spPr>
      </p:pic>
      <p:pic>
        <p:nvPicPr>
          <p:cNvPr id="5" name="Bild 4" descr="clo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811" y="29397150"/>
            <a:ext cx="16487017" cy="7538673"/>
          </a:xfrm>
          <a:prstGeom prst="rect">
            <a:avLst/>
          </a:prstGeom>
        </p:spPr>
      </p:pic>
      <p:pic>
        <p:nvPicPr>
          <p:cNvPr id="7" name="Bild 6" descr="inside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827" y="21188238"/>
            <a:ext cx="7293382" cy="7827270"/>
          </a:xfrm>
          <a:prstGeom prst="rect">
            <a:avLst/>
          </a:prstGeom>
        </p:spPr>
      </p:pic>
      <p:pic>
        <p:nvPicPr>
          <p:cNvPr id="8" name="Bild 7" descr="obstacles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859" y="21260246"/>
            <a:ext cx="8568952" cy="77995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954411" y="6930654"/>
            <a:ext cx="20522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>
                <a:latin typeface="+mj-lt"/>
              </a:rPr>
              <a:t>Signalstärke als zuverlässiger Entfernungsindikator?</a:t>
            </a:r>
          </a:p>
          <a:p>
            <a:endParaRPr lang="de-DE" sz="6600" dirty="0"/>
          </a:p>
        </p:txBody>
      </p:sp>
      <p:sp>
        <p:nvSpPr>
          <p:cNvPr id="10" name="Textfeld 9"/>
          <p:cNvSpPr txBox="1"/>
          <p:nvPr/>
        </p:nvSpPr>
        <p:spPr>
          <a:xfrm>
            <a:off x="3546699" y="19244022"/>
            <a:ext cx="10441160" cy="997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 smtClean="0">
                <a:solidFill>
                  <a:srgbClr val="143053"/>
                </a:solidFill>
                <a:latin typeface="+mj-lt"/>
              </a:rPr>
              <a:t>Sensormote</a:t>
            </a:r>
            <a:r>
              <a:rPr lang="de-DE" sz="6600" dirty="0" smtClean="0">
                <a:solidFill>
                  <a:srgbClr val="143053"/>
                </a:solidFill>
                <a:latin typeface="+mj-lt"/>
              </a:rPr>
              <a:t> – Was ist das?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Kleiner Computer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Zum Sammeln von Umgebungsdaten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Temperatur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Luftdruck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Radioaktivität</a:t>
            </a:r>
          </a:p>
          <a:p>
            <a:pPr marL="2765222" lvl="1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...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Frei programmierbar</a:t>
            </a: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Batteriebetrieben</a:t>
            </a:r>
          </a:p>
          <a:p>
            <a:pPr marL="1324800" lvl="1" indent="-685800">
              <a:buFont typeface="Wingdings" charset="2"/>
              <a:buChar char="Ø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Energie sparen! </a:t>
            </a:r>
            <a:br>
              <a:rPr lang="de-DE" sz="4800" dirty="0" smtClean="0">
                <a:solidFill>
                  <a:srgbClr val="143053"/>
                </a:solidFill>
                <a:latin typeface="+mj-lt"/>
              </a:rPr>
            </a:b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(z.B. kein GPS)</a:t>
            </a:r>
            <a:endParaRPr lang="de-DE" sz="4800" dirty="0">
              <a:solidFill>
                <a:srgbClr val="143053"/>
              </a:solidFill>
              <a:latin typeface="+mj-lt"/>
            </a:endParaRPr>
          </a:p>
          <a:p>
            <a:pPr marL="685800" indent="-685800">
              <a:buFont typeface="Arial"/>
              <a:buChar char="•"/>
            </a:pPr>
            <a:r>
              <a:rPr lang="de-DE" sz="4800" dirty="0" smtClean="0">
                <a:solidFill>
                  <a:srgbClr val="143053"/>
                </a:solidFill>
                <a:latin typeface="+mj-lt"/>
              </a:rPr>
              <a:t>Datenaustausch über Funk</a:t>
            </a:r>
          </a:p>
          <a:p>
            <a:pPr marL="685800" indent="-685800">
              <a:buFont typeface="Arial"/>
              <a:buChar char="•"/>
            </a:pPr>
            <a:endParaRPr lang="de-DE" sz="4800" dirty="0" smtClean="0">
              <a:solidFill>
                <a:srgbClr val="143053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18524363" y="19604062"/>
            <a:ext cx="91450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+mj-lt"/>
              </a:rPr>
              <a:t>Messergebnisse</a:t>
            </a:r>
            <a:endParaRPr lang="de-DE" dirty="0">
              <a:latin typeface="+mj-lt"/>
            </a:endParaRPr>
          </a:p>
        </p:txBody>
      </p:sp>
      <p:pic>
        <p:nvPicPr>
          <p:cNvPr id="22" name="Bild 21" descr="foll_poster_satellitenbild_crop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395" y="14923542"/>
            <a:ext cx="7363419" cy="4378557"/>
          </a:xfrm>
          <a:prstGeom prst="rect">
            <a:avLst/>
          </a:prstGeom>
        </p:spPr>
      </p:pic>
      <p:sp>
        <p:nvSpPr>
          <p:cNvPr id="23" name="Textfeld 22"/>
          <p:cNvSpPr txBox="1"/>
          <p:nvPr/>
        </p:nvSpPr>
        <p:spPr>
          <a:xfrm>
            <a:off x="19532475" y="13555390"/>
            <a:ext cx="552877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+mn-lt"/>
              </a:rPr>
              <a:t>Messstrecke</a:t>
            </a:r>
            <a:endParaRPr lang="de-DE" dirty="0">
              <a:latin typeface="+mn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15932075" y="34581726"/>
            <a:ext cx="1746265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ym typeface="Wingdings"/>
              </a:rPr>
              <a:t> </a:t>
            </a:r>
            <a:r>
              <a:rPr lang="de-DE" dirty="0" err="1">
                <a:sym typeface="Wingdings"/>
              </a:rPr>
              <a:t>S</a:t>
            </a:r>
            <a:r>
              <a:rPr lang="de-DE" smtClean="0">
                <a:sym typeface="Wingdings"/>
              </a:rPr>
              <a:t>ignalst</a:t>
            </a:r>
            <a:r>
              <a:rPr lang="de-DE" dirty="0" smtClean="0">
                <a:sym typeface="Wingdings"/>
              </a:rPr>
              <a:t>. Keine </a:t>
            </a:r>
            <a:r>
              <a:rPr lang="de-DE" dirty="0" err="1" smtClean="0">
                <a:sym typeface="Wingdings"/>
              </a:rPr>
              <a:t>zuverl</a:t>
            </a:r>
            <a:r>
              <a:rPr lang="de-DE" dirty="0" smtClean="0">
                <a:sym typeface="Wingdings"/>
              </a:rPr>
              <a:t>. </a:t>
            </a:r>
            <a:r>
              <a:rPr lang="de-DE" dirty="0" err="1" smtClean="0">
                <a:sym typeface="Wingdings"/>
              </a:rPr>
              <a:t>messgröße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1314451" y="9450934"/>
            <a:ext cx="22088098" cy="10187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+mj-lt"/>
              </a:rPr>
              <a:t>Dazu: </a:t>
            </a:r>
            <a:r>
              <a:rPr lang="de-DE" dirty="0">
                <a:latin typeface="+mj-lt"/>
              </a:rPr>
              <a:t>E</a:t>
            </a:r>
            <a:r>
              <a:rPr lang="de-DE" dirty="0" smtClean="0">
                <a:latin typeface="+mj-lt"/>
              </a:rPr>
              <a:t>ntwicklung in zwei Schritten</a:t>
            </a:r>
          </a:p>
          <a:p>
            <a:pPr marL="1143000" indent="-1143000">
              <a:buFontTx/>
              <a:buChar char="-"/>
            </a:pPr>
            <a:r>
              <a:rPr lang="de-DE" dirty="0" smtClean="0">
                <a:latin typeface="+mj-lt"/>
              </a:rPr>
              <a:t>Erstellen eines </a:t>
            </a:r>
            <a:r>
              <a:rPr lang="de-DE" dirty="0" err="1" smtClean="0">
                <a:latin typeface="+mj-lt"/>
              </a:rPr>
              <a:t>messprogramms</a:t>
            </a:r>
            <a:r>
              <a:rPr lang="de-DE" dirty="0" smtClean="0">
                <a:latin typeface="+mj-lt"/>
              </a:rPr>
              <a:t> für </a:t>
            </a:r>
            <a:r>
              <a:rPr lang="de-DE" dirty="0" err="1" smtClean="0">
                <a:latin typeface="+mj-lt"/>
              </a:rPr>
              <a:t>sensormotes</a:t>
            </a:r>
            <a:endParaRPr lang="de-DE" dirty="0" smtClean="0">
              <a:latin typeface="+mj-lt"/>
            </a:endParaRPr>
          </a:p>
          <a:p>
            <a:pPr marL="3222422" lvl="1" indent="-1143000">
              <a:buFontTx/>
              <a:buChar char="-"/>
            </a:pPr>
            <a:r>
              <a:rPr lang="de-DE" dirty="0" err="1" smtClean="0">
                <a:latin typeface="+mj-lt"/>
              </a:rPr>
              <a:t>tinyOS</a:t>
            </a:r>
            <a:endParaRPr lang="de-DE" dirty="0" smtClean="0">
              <a:latin typeface="+mj-lt"/>
            </a:endParaRPr>
          </a:p>
          <a:p>
            <a:pPr marL="1143000" indent="-1143000">
              <a:buFontTx/>
              <a:buChar char="-"/>
            </a:pPr>
            <a:r>
              <a:rPr lang="de-DE" dirty="0" smtClean="0">
                <a:latin typeface="+mj-lt"/>
                <a:sym typeface="Wingdings"/>
              </a:rPr>
              <a:t>Aufzeichnung von </a:t>
            </a:r>
            <a:r>
              <a:rPr lang="de-DE" dirty="0" err="1" smtClean="0">
                <a:latin typeface="+mj-lt"/>
                <a:sym typeface="Wingdings"/>
              </a:rPr>
              <a:t>messdaten</a:t>
            </a:r>
            <a:endParaRPr lang="de-DE" dirty="0" smtClean="0">
              <a:latin typeface="+mj-lt"/>
              <a:sym typeface="Wingdings"/>
            </a:endParaRPr>
          </a:p>
          <a:p>
            <a:pPr marL="3222422" lvl="1" indent="-1143000">
              <a:buFontTx/>
              <a:buChar char="-"/>
            </a:pPr>
            <a:r>
              <a:rPr lang="de-DE" dirty="0" err="1" smtClean="0">
                <a:latin typeface="+mj-lt"/>
                <a:sym typeface="Wingdings"/>
              </a:rPr>
              <a:t>Indoor</a:t>
            </a:r>
            <a:r>
              <a:rPr lang="de-DE" dirty="0" smtClean="0">
                <a:latin typeface="+mj-lt"/>
                <a:sym typeface="Wingdings"/>
              </a:rPr>
              <a:t> / Outdoor</a:t>
            </a:r>
            <a:r>
              <a:rPr lang="de-DE" dirty="0">
                <a:latin typeface="+mj-lt"/>
                <a:sym typeface="Wingdings"/>
              </a:rPr>
              <a:t> </a:t>
            </a:r>
            <a:r>
              <a:rPr lang="de-DE" dirty="0" smtClean="0">
                <a:latin typeface="+mj-lt"/>
                <a:sym typeface="Wingdings"/>
              </a:rPr>
              <a:t>-------------</a:t>
            </a:r>
          </a:p>
          <a:p>
            <a:pPr marL="3222422" lvl="1" indent="-1143000">
              <a:buFontTx/>
              <a:buChar char="-"/>
            </a:pPr>
            <a:r>
              <a:rPr lang="de-DE" dirty="0">
                <a:latin typeface="+mj-lt"/>
                <a:sym typeface="Wingdings"/>
              </a:rPr>
              <a:t>Unterschiedliche </a:t>
            </a:r>
            <a:r>
              <a:rPr lang="de-DE" dirty="0" err="1">
                <a:latin typeface="+mj-lt"/>
                <a:sym typeface="Wingdings"/>
              </a:rPr>
              <a:t>wetterbedingungen</a:t>
            </a:r>
            <a:endParaRPr lang="de-DE" dirty="0">
              <a:latin typeface="+mj-lt"/>
              <a:sym typeface="Wingdings"/>
            </a:endParaRPr>
          </a:p>
          <a:p>
            <a:pPr marL="1143000" indent="-1143000">
              <a:buFontTx/>
              <a:buChar char="-"/>
            </a:pPr>
            <a:endParaRPr lang="de-DE" dirty="0" smtClean="0">
              <a:latin typeface="+mj-lt"/>
            </a:endParaRPr>
          </a:p>
          <a:p>
            <a:pPr marL="1143000" indent="-1143000">
              <a:buFontTx/>
              <a:buChar char="-"/>
            </a:pP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Macintosh PowerPoint</Application>
  <PresentationFormat>Benutzerdefiniert</PresentationFormat>
  <Paragraphs>28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Entfernungsmessung in Funknetzwerken</vt:lpstr>
    </vt:vector>
  </TitlesOfParts>
  <Company>Uni Göttingen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khkjh</dc:title>
  <dc:creator>welling</dc:creator>
  <cp:lastModifiedBy>A</cp:lastModifiedBy>
  <cp:revision>60</cp:revision>
  <dcterms:created xsi:type="dcterms:W3CDTF">2011-06-20T14:49:45Z</dcterms:created>
  <dcterms:modified xsi:type="dcterms:W3CDTF">2013-05-07T13:55:01Z</dcterms:modified>
</cp:coreProperties>
</file>